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AE3C"/>
    <a:srgbClr val="2788C5"/>
    <a:srgbClr val="273490"/>
    <a:srgbClr val="112E4C"/>
    <a:srgbClr val="605AD6"/>
    <a:srgbClr val="547BFE"/>
    <a:srgbClr val="587384"/>
    <a:srgbClr val="F07877"/>
    <a:srgbClr val="006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-660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2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7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9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0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0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3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6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3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0120-34BC-4D2D-A004-D755CDB5BD4A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6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0120-34BC-4D2D-A004-D755CDB5BD4A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FA45-C57A-445D-B033-0774190700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641" y="669897"/>
            <a:ext cx="2717359" cy="289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8054" y="2331876"/>
            <a:ext cx="641073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КАФЕДРА  </a:t>
            </a:r>
          </a:p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ПЕДАГОГІКИ  ВИЩОЇ ШКОЛИ</a:t>
            </a:r>
            <a:endParaRPr lang="en-US" sz="36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endParaRPr lang="en-US" sz="1400" b="1" dirty="0" smtClean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ДИСЦИПЛІНА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  <a:ea typeface="Segoe UI Symbol" pitchFamily="34" charset="0"/>
              </a:rPr>
              <a:t>„ТРЕНІНГОВА ДІЯЛЬНІСТЬ У ЗАКЛАДІ ВИЩОЇ ОСВІТИ”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  <a:ea typeface="Segoe UI Symbo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2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685" y="954157"/>
            <a:ext cx="7269480" cy="987552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Дисципліна „Тренінгова діяльність у закладі вищої освіти”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2014538" y="2057400"/>
            <a:ext cx="5068887" cy="530225"/>
            <a:chOff x="1269" y="1296"/>
            <a:chExt cx="3193" cy="334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gray">
            <a:xfrm>
              <a:off x="1422" y="129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gray">
            <a:xfrm>
              <a:off x="1525" y="1342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7" name="Group 55"/>
            <p:cNvGrpSpPr>
              <a:grpSpLocks/>
            </p:cNvGrpSpPr>
            <p:nvPr/>
          </p:nvGrpSpPr>
          <p:grpSpPr bwMode="auto">
            <a:xfrm>
              <a:off x="1269" y="1324"/>
              <a:ext cx="266" cy="298"/>
              <a:chOff x="1415" y="1276"/>
              <a:chExt cx="266" cy="298"/>
            </a:xfrm>
          </p:grpSpPr>
          <p:grpSp>
            <p:nvGrpSpPr>
              <p:cNvPr id="8" name="Group 56"/>
              <p:cNvGrpSpPr>
                <a:grpSpLocks/>
              </p:cNvGrpSpPr>
              <p:nvPr/>
            </p:nvGrpSpPr>
            <p:grpSpPr bwMode="auto">
              <a:xfrm>
                <a:off x="1415" y="1276"/>
                <a:ext cx="266" cy="298"/>
                <a:chOff x="1415" y="1276"/>
                <a:chExt cx="266" cy="298"/>
              </a:xfrm>
            </p:grpSpPr>
            <p:pic>
              <p:nvPicPr>
                <p:cNvPr id="10" name="Picture 5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11" name="Oval 5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/>
                    </a:gs>
                    <a:gs pos="100000">
                      <a:srgbClr val="FF990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2" name="Oval 5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9900">
                        <a:gamma/>
                        <a:shade val="63529"/>
                        <a:invGamma/>
                      </a:srgbClr>
                    </a:gs>
                    <a:gs pos="100000">
                      <a:srgbClr val="FF990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13" name="Picture 6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 Box 61"/>
              <p:cNvSpPr txBox="1">
                <a:spLocks noChangeArrowheads="1"/>
              </p:cNvSpPr>
              <p:nvPr/>
            </p:nvSpPr>
            <p:spPr bwMode="gray">
              <a:xfrm>
                <a:off x="1441" y="1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2012950" y="2819400"/>
            <a:ext cx="5070475" cy="549275"/>
            <a:chOff x="1268" y="1776"/>
            <a:chExt cx="3194" cy="346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gray">
            <a:xfrm>
              <a:off x="1422" y="1776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gray">
            <a:xfrm>
              <a:off x="1525" y="1824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1268" y="1824"/>
              <a:ext cx="266" cy="298"/>
              <a:chOff x="1414" y="1776"/>
              <a:chExt cx="266" cy="298"/>
            </a:xfrm>
          </p:grpSpPr>
          <p:grpSp>
            <p:nvGrpSpPr>
              <p:cNvPr id="18" name="Group 63"/>
              <p:cNvGrpSpPr>
                <a:grpSpLocks/>
              </p:cNvGrpSpPr>
              <p:nvPr/>
            </p:nvGrpSpPr>
            <p:grpSpPr bwMode="auto">
              <a:xfrm>
                <a:off x="1414" y="1776"/>
                <a:ext cx="266" cy="298"/>
                <a:chOff x="1415" y="1276"/>
                <a:chExt cx="266" cy="298"/>
              </a:xfrm>
            </p:grpSpPr>
            <p:pic>
              <p:nvPicPr>
                <p:cNvPr id="20" name="Picture 64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Oval 65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/>
                    </a:gs>
                    <a:gs pos="100000">
                      <a:srgbClr val="FCF71A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" name="Oval 66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CF71A">
                        <a:gamma/>
                        <a:shade val="63529"/>
                        <a:invGamma/>
                      </a:srgbClr>
                    </a:gs>
                    <a:gs pos="100000">
                      <a:srgbClr val="FCF71A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23" name="Picture 67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9" name="Text Box 68"/>
              <p:cNvSpPr txBox="1">
                <a:spLocks noChangeArrowheads="1"/>
              </p:cNvSpPr>
              <p:nvPr/>
            </p:nvSpPr>
            <p:spPr bwMode="gray">
              <a:xfrm>
                <a:off x="1440" y="17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4" name="Group 94"/>
          <p:cNvGrpSpPr>
            <a:grpSpLocks/>
          </p:cNvGrpSpPr>
          <p:nvPr/>
        </p:nvGrpSpPr>
        <p:grpSpPr bwMode="auto">
          <a:xfrm>
            <a:off x="2016125" y="3567113"/>
            <a:ext cx="5067300" cy="547687"/>
            <a:chOff x="1270" y="2247"/>
            <a:chExt cx="3192" cy="345"/>
          </a:xfrm>
        </p:grpSpPr>
        <p:sp>
          <p:nvSpPr>
            <p:cNvPr id="25" name="AutoShape 23"/>
            <p:cNvSpPr>
              <a:spLocks noChangeArrowheads="1"/>
            </p:cNvSpPr>
            <p:nvPr/>
          </p:nvSpPr>
          <p:spPr bwMode="gray">
            <a:xfrm>
              <a:off x="1422" y="224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gray">
            <a:xfrm>
              <a:off x="1525" y="2295"/>
              <a:ext cx="2633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1600" dirty="0">
                <a:solidFill>
                  <a:srgbClr val="000000"/>
                </a:solidFill>
              </a:endParaRPr>
            </a:p>
          </p:txBody>
        </p:sp>
        <p:grpSp>
          <p:nvGrpSpPr>
            <p:cNvPr id="27" name="Group 69"/>
            <p:cNvGrpSpPr>
              <a:grpSpLocks/>
            </p:cNvGrpSpPr>
            <p:nvPr/>
          </p:nvGrpSpPr>
          <p:grpSpPr bwMode="auto">
            <a:xfrm>
              <a:off x="1270" y="2294"/>
              <a:ext cx="266" cy="298"/>
              <a:chOff x="1416" y="2246"/>
              <a:chExt cx="266" cy="298"/>
            </a:xfrm>
          </p:grpSpPr>
          <p:sp>
            <p:nvSpPr>
              <p:cNvPr id="28" name="Text Box 70"/>
              <p:cNvSpPr txBox="1">
                <a:spLocks noChangeArrowheads="1"/>
              </p:cNvSpPr>
              <p:nvPr/>
            </p:nvSpPr>
            <p:spPr bwMode="gray">
              <a:xfrm>
                <a:off x="1435" y="226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  <p:grpSp>
            <p:nvGrpSpPr>
              <p:cNvPr id="29" name="Group 71"/>
              <p:cNvGrpSpPr>
                <a:grpSpLocks/>
              </p:cNvGrpSpPr>
              <p:nvPr/>
            </p:nvGrpSpPr>
            <p:grpSpPr bwMode="auto">
              <a:xfrm>
                <a:off x="1416" y="2246"/>
                <a:ext cx="266" cy="298"/>
                <a:chOff x="1415" y="1276"/>
                <a:chExt cx="266" cy="298"/>
              </a:xfrm>
            </p:grpSpPr>
            <p:pic>
              <p:nvPicPr>
                <p:cNvPr id="31" name="Picture 72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32" name="Oval 73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/>
                    </a:gs>
                    <a:gs pos="100000">
                      <a:srgbClr val="10E470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33" name="Oval 74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10E470">
                        <a:gamma/>
                        <a:shade val="63529"/>
                        <a:invGamma/>
                      </a:srgbClr>
                    </a:gs>
                    <a:gs pos="100000">
                      <a:srgbClr val="10E470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34" name="Picture 75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" name="Text Box 76"/>
              <p:cNvSpPr txBox="1">
                <a:spLocks noChangeArrowheads="1"/>
              </p:cNvSpPr>
              <p:nvPr/>
            </p:nvSpPr>
            <p:spPr bwMode="gray">
              <a:xfrm>
                <a:off x="1442" y="226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35" name="Group 95"/>
          <p:cNvGrpSpPr>
            <a:grpSpLocks/>
          </p:cNvGrpSpPr>
          <p:nvPr/>
        </p:nvGrpSpPr>
        <p:grpSpPr bwMode="auto">
          <a:xfrm>
            <a:off x="2052707" y="4339052"/>
            <a:ext cx="5070475" cy="547687"/>
            <a:chOff x="1268" y="2727"/>
            <a:chExt cx="3194" cy="345"/>
          </a:xfrm>
        </p:grpSpPr>
        <p:sp>
          <p:nvSpPr>
            <p:cNvPr id="36" name="AutoShape 33"/>
            <p:cNvSpPr>
              <a:spLocks noChangeArrowheads="1"/>
            </p:cNvSpPr>
            <p:nvPr/>
          </p:nvSpPr>
          <p:spPr bwMode="gray">
            <a:xfrm>
              <a:off x="1422" y="272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Text Box 41"/>
            <p:cNvSpPr txBox="1">
              <a:spLocks noChangeArrowheads="1"/>
            </p:cNvSpPr>
            <p:nvPr/>
          </p:nvSpPr>
          <p:spPr bwMode="gray">
            <a:xfrm>
              <a:off x="1525" y="277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38" name="Group 77"/>
            <p:cNvGrpSpPr>
              <a:grpSpLocks/>
            </p:cNvGrpSpPr>
            <p:nvPr/>
          </p:nvGrpSpPr>
          <p:grpSpPr bwMode="auto">
            <a:xfrm>
              <a:off x="1268" y="2774"/>
              <a:ext cx="266" cy="298"/>
              <a:chOff x="1414" y="2726"/>
              <a:chExt cx="266" cy="298"/>
            </a:xfrm>
          </p:grpSpPr>
          <p:sp>
            <p:nvSpPr>
              <p:cNvPr id="39" name="Text Box 78"/>
              <p:cNvSpPr txBox="1">
                <a:spLocks noChangeArrowheads="1"/>
              </p:cNvSpPr>
              <p:nvPr/>
            </p:nvSpPr>
            <p:spPr bwMode="gray">
              <a:xfrm>
                <a:off x="1435" y="274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  <p:grpSp>
            <p:nvGrpSpPr>
              <p:cNvPr id="40" name="Group 79"/>
              <p:cNvGrpSpPr>
                <a:grpSpLocks/>
              </p:cNvGrpSpPr>
              <p:nvPr/>
            </p:nvGrpSpPr>
            <p:grpSpPr bwMode="auto">
              <a:xfrm>
                <a:off x="1414" y="2726"/>
                <a:ext cx="266" cy="298"/>
                <a:chOff x="1415" y="1276"/>
                <a:chExt cx="266" cy="298"/>
              </a:xfrm>
            </p:grpSpPr>
            <p:pic>
              <p:nvPicPr>
                <p:cNvPr id="42" name="Picture 80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43" name="Oval 81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/>
                    </a:gs>
                    <a:gs pos="100000">
                      <a:srgbClr val="CA55F9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44" name="Oval 82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CA55F9">
                        <a:gamma/>
                        <a:shade val="63529"/>
                        <a:invGamma/>
                      </a:srgbClr>
                    </a:gs>
                    <a:gs pos="100000">
                      <a:srgbClr val="CA55F9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45" name="Picture 83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41" name="Text Box 84"/>
              <p:cNvSpPr txBox="1">
                <a:spLocks noChangeArrowheads="1"/>
              </p:cNvSpPr>
              <p:nvPr/>
            </p:nvSpPr>
            <p:spPr bwMode="gray">
              <a:xfrm>
                <a:off x="1440" y="274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46" name="Group 96"/>
          <p:cNvGrpSpPr>
            <a:grpSpLocks/>
          </p:cNvGrpSpPr>
          <p:nvPr/>
        </p:nvGrpSpPr>
        <p:grpSpPr bwMode="auto">
          <a:xfrm>
            <a:off x="2063820" y="5103018"/>
            <a:ext cx="5064125" cy="547687"/>
            <a:chOff x="1268" y="3207"/>
            <a:chExt cx="3190" cy="345"/>
          </a:xfrm>
        </p:grpSpPr>
        <p:sp>
          <p:nvSpPr>
            <p:cNvPr id="47" name="AutoShape 43"/>
            <p:cNvSpPr>
              <a:spLocks noChangeArrowheads="1"/>
            </p:cNvSpPr>
            <p:nvPr/>
          </p:nvSpPr>
          <p:spPr bwMode="gray">
            <a:xfrm>
              <a:off x="1418" y="3207"/>
              <a:ext cx="3040" cy="33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28575" algn="ctr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8" name="Text Box 52"/>
            <p:cNvSpPr txBox="1">
              <a:spLocks noChangeArrowheads="1"/>
            </p:cNvSpPr>
            <p:nvPr/>
          </p:nvSpPr>
          <p:spPr bwMode="gray">
            <a:xfrm>
              <a:off x="1521" y="3255"/>
              <a:ext cx="2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 dirty="0">
                <a:solidFill>
                  <a:srgbClr val="000000"/>
                </a:solidFill>
              </a:endParaRPr>
            </a:p>
          </p:txBody>
        </p:sp>
        <p:grpSp>
          <p:nvGrpSpPr>
            <p:cNvPr id="49" name="Group 85"/>
            <p:cNvGrpSpPr>
              <a:grpSpLocks/>
            </p:cNvGrpSpPr>
            <p:nvPr/>
          </p:nvGrpSpPr>
          <p:grpSpPr bwMode="auto">
            <a:xfrm>
              <a:off x="1268" y="3254"/>
              <a:ext cx="266" cy="298"/>
              <a:chOff x="1414" y="3206"/>
              <a:chExt cx="266" cy="298"/>
            </a:xfrm>
          </p:grpSpPr>
          <p:grpSp>
            <p:nvGrpSpPr>
              <p:cNvPr id="50" name="Group 86"/>
              <p:cNvGrpSpPr>
                <a:grpSpLocks/>
              </p:cNvGrpSpPr>
              <p:nvPr/>
            </p:nvGrpSpPr>
            <p:grpSpPr bwMode="auto">
              <a:xfrm>
                <a:off x="1414" y="3206"/>
                <a:ext cx="266" cy="298"/>
                <a:chOff x="1415" y="1276"/>
                <a:chExt cx="266" cy="298"/>
              </a:xfrm>
            </p:grpSpPr>
            <p:pic>
              <p:nvPicPr>
                <p:cNvPr id="52" name="Picture 87" descr="Picture2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34" y="1521"/>
                  <a:ext cx="230" cy="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53" name="Oval 88"/>
                <p:cNvSpPr>
                  <a:spLocks noChangeArrowheads="1"/>
                </p:cNvSpPr>
                <p:nvPr/>
              </p:nvSpPr>
              <p:spPr bwMode="gray">
                <a:xfrm flipH="1">
                  <a:off x="1415" y="1276"/>
                  <a:ext cx="266" cy="266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/>
                    </a:gs>
                    <a:gs pos="100000">
                      <a:srgbClr val="4D98E3">
                        <a:gamma/>
                        <a:shade val="57255"/>
                        <a:invGamma/>
                      </a:srgbClr>
                    </a:gs>
                  </a:gsLst>
                  <a:path path="rect">
                    <a:fillToRect t="100000" r="10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54" name="Oval 89"/>
                <p:cNvSpPr>
                  <a:spLocks noChangeArrowheads="1"/>
                </p:cNvSpPr>
                <p:nvPr/>
              </p:nvSpPr>
              <p:spPr bwMode="gray">
                <a:xfrm flipH="1">
                  <a:off x="1422" y="1282"/>
                  <a:ext cx="254" cy="2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4D98E3">
                        <a:gamma/>
                        <a:shade val="63529"/>
                        <a:invGamma/>
                      </a:srgbClr>
                    </a:gs>
                    <a:gs pos="100000">
                      <a:srgbClr val="4D98E3">
                        <a:alpha val="85001"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pic>
              <p:nvPicPr>
                <p:cNvPr id="55" name="Picture 90" descr="Picture1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96" y="1278"/>
                  <a:ext cx="174" cy="17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1" name="Text Box 91"/>
              <p:cNvSpPr txBox="1">
                <a:spLocks noChangeArrowheads="1"/>
              </p:cNvSpPr>
              <p:nvPr/>
            </p:nvSpPr>
            <p:spPr bwMode="gray">
              <a:xfrm>
                <a:off x="1440" y="322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FFFF"/>
                    </a:solidFill>
                  </a:rPr>
                  <a:t>5</a:t>
                </a:r>
              </a:p>
            </p:txBody>
          </p:sp>
        </p:grpSp>
      </p:grpSp>
      <p:sp>
        <p:nvSpPr>
          <p:cNvPr id="56" name="Прямоугольник 55"/>
          <p:cNvSpPr/>
          <p:nvPr/>
        </p:nvSpPr>
        <p:spPr>
          <a:xfrm>
            <a:off x="2880734" y="2019822"/>
            <a:ext cx="32589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факультет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гуманітарної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та економічної освіти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372678" y="2793349"/>
            <a:ext cx="23037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кафедра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педагогіки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вищої школи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130407" y="3552001"/>
            <a:ext cx="2835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спеціальність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011 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Освітні, педагогічні науки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452654" y="427105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освітньо-професійна програма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Педагогіка вищої школи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499478" y="5008824"/>
            <a:ext cx="22292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рівень вищої освіти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другий (магістерський)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7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59" y="1510746"/>
            <a:ext cx="8145714" cy="5108715"/>
          </a:xfrm>
        </p:spPr>
        <p:txBody>
          <a:bodyPr>
            <a:norm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Викладач: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Топольник Яна Володимирівна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−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доктор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педагогічних наук,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профайл викладача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www.slavdpu.dn.ua/index.php/kafedra-pedahohiky-vyshchoi-shkoly/sklad-kafedri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−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yannetkatop@gmail.com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сторінка курсу в Moodle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ddpu.edu.ua:9090/moodle/enrol/index.php?id=1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розклад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консультацій: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вівторок 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13.10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14.30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E3AE3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5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469" y="1421295"/>
            <a:ext cx="839657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Анотація до дисципліни:</a:t>
            </a:r>
            <a:r>
              <a:rPr lang="uk-UA" sz="2400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Об’єкт вивчення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− тренінгова діяльність викладача закладу вищої освіти.</a:t>
            </a:r>
            <a:br>
              <a:rPr lang="uk-UA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Предмет вивчення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− особливості тренінгового навчання у закладі вищої освіти;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розроблення навчального тренінгу з формування загальних і фахових компетентностей здобувачів; оцінювання процесу 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результатів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навчального тренінгу; розвиток педагогічної майстерності викладача-тренера у закладі вищої освіти; робота тренера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учасниками тренінгу; організаційні умови проведення навчального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тренінгу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Форма контролю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− екзамен.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227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62" y="1504903"/>
            <a:ext cx="856355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7188" algn="just"/>
            <a:r>
              <a:rPr lang="uk-UA" sz="1500" b="1" i="1" dirty="0" smtClean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uk-UA" sz="1500" b="1" i="1" dirty="0">
                <a:latin typeface="Times New Roman" pitchFamily="18" charset="0"/>
                <a:cs typeface="Times New Roman" pitchFamily="18" charset="0"/>
              </a:rPr>
              <a:t>вивчення </a:t>
            </a:r>
            <a:r>
              <a:rPr lang="uk-UA" sz="1500" b="1" i="1" dirty="0" smtClean="0">
                <a:latin typeface="Times New Roman" pitchFamily="18" charset="0"/>
                <a:cs typeface="Times New Roman" pitchFamily="18" charset="0"/>
              </a:rPr>
              <a:t>дисципліни: 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підготовка майбутніх викладачів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розробки та проведення власних тренінгів з формування загальних і фахових компетентностей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здобувачів у 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навчальному процесі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ЗВО, 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використання тренінгових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занять 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та вправ під час підготовки здобувачів, розвиток навичок викладача-тренера не тільки в сфері викладання профільних дисциплін, але й реалізаційних здатностей у сфері педагогіки й психології, уміння створювати умови багаторівневої комунікації для всіх учасників тренінгового заняття, застосовувати нестандартні підходи в процесі навчання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здобувачів.</a:t>
            </a:r>
          </a:p>
          <a:p>
            <a:pPr indent="357188" algn="just"/>
            <a:endParaRPr lang="uk-UA" sz="15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1500" b="1" i="1" dirty="0" smtClean="0">
                <a:latin typeface="Times New Roman" pitchFamily="18" charset="0"/>
                <a:cs typeface="Times New Roman" pitchFamily="18" charset="0"/>
              </a:rPr>
              <a:t>Основні завдання: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 компетентності, які будуть сформовані у здобувачів за результатами вивчення: </a:t>
            </a:r>
          </a:p>
          <a:p>
            <a:pPr algn="just"/>
            <a:r>
              <a:rPr lang="uk-UA" sz="1500" b="1" i="1" dirty="0" smtClean="0">
                <a:latin typeface="Times New Roman" pitchFamily="18" charset="0"/>
                <a:cs typeface="Times New Roman" pitchFamily="18" charset="0"/>
              </a:rPr>
              <a:t>загальні:</a:t>
            </a: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ЗК 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1. Здатність застосовувати знання у практичних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ситуаціях.</a:t>
            </a:r>
            <a:endParaRPr lang="uk-UA" sz="1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ЗК 3. Здатність вчитися і оволодівати сучасними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знаннями.</a:t>
            </a:r>
            <a:endParaRPr lang="uk-UA" sz="1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ЗК 7. Навички міжособистісної взаємодії.</a:t>
            </a: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ЗК 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8. Здатність діяти соціально відповідально і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свідомо.</a:t>
            </a:r>
            <a:endParaRPr lang="uk-UA" sz="1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ЗК 9. Здатність застосовувати </a:t>
            </a:r>
            <a:r>
              <a:rPr lang="pl-PL" sz="1500" dirty="0">
                <a:latin typeface="Times New Roman" pitchFamily="18" charset="0"/>
                <a:cs typeface="Times New Roman" pitchFamily="18" charset="0"/>
              </a:rPr>
              <a:t>softskills-</a:t>
            </a:r>
            <a:r>
              <a:rPr lang="uk-UA" sz="1500" dirty="0">
                <a:latin typeface="Times New Roman" pitchFamily="18" charset="0"/>
                <a:cs typeface="Times New Roman" pitchFamily="18" charset="0"/>
              </a:rPr>
              <a:t>навички в практичних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ситуаціях.</a:t>
            </a:r>
            <a:endParaRPr lang="uk-UA" sz="15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500" b="1" i="1" dirty="0" smtClean="0">
                <a:latin typeface="Times New Roman" pitchFamily="18" charset="0"/>
                <a:cs typeface="Times New Roman" pitchFamily="18" charset="0"/>
              </a:rPr>
              <a:t>фахові: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ФК 2.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Уміння розпізнавати та враховувати різноманітність осіб, здійснювати індивідуальний супровід в освітньому процесі.</a:t>
            </a: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ФК 3. Обізнаність з різними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контекстами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яких може відбуватися навчання.</a:t>
            </a: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ФК 4. Обізнаність з різними рівнями суб’єкт-суб’єктної взаємодії учасників освітнього процесу.</a:t>
            </a: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ФК 6. Здатність до консультування з питань освітньої теорії і практики.</a:t>
            </a:r>
          </a:p>
          <a:p>
            <a:pPr algn="just"/>
            <a:r>
              <a:rPr lang="uk-UA" sz="1500" dirty="0" smtClean="0">
                <a:latin typeface="Times New Roman" pitchFamily="18" charset="0"/>
                <a:cs typeface="Times New Roman" pitchFamily="18" charset="0"/>
              </a:rPr>
              <a:t>ФК 8. Здатність до забезпечення позитивної динаміки навчальних досягнень суб’єктів освітньої діяльності.</a:t>
            </a:r>
            <a:endParaRPr lang="uk-UA" sz="1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7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490" y="1693375"/>
            <a:ext cx="860331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Очікувані результати навчання: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ПРН 5.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Розробляти просвітницькі матеріали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програми, впроваджувати їх, отримувати зворотній зв’язок, оцінювати якість.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ПРН 6.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Доступно та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аргументовано представляти результати досліджень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письмовій та усній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формах,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брати участь у наукових дискусіях.</a:t>
            </a:r>
          </a:p>
          <a:p>
            <a:pPr marL="715963" indent="-715963"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ПРН 8.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Вирішувати проблеми етики партнерської суб’єкт-суб’єктної взаємодії, етики спілкування з опертям на загальнолюдські цінності та норми закону.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4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0689" y="1804946"/>
            <a:ext cx="8022867" cy="270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Інформаційний обсяг навчальної дисципліни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ru-RU" sz="500" u="sng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dirty="0" smtClean="0">
                <a:latin typeface="Times New Roman"/>
                <a:ea typeface="Times New Roman"/>
              </a:rPr>
              <a:t>Навчальний тренінг </a:t>
            </a:r>
            <a:r>
              <a:rPr lang="ru-RU" dirty="0" smtClean="0">
                <a:latin typeface="Times New Roman"/>
                <a:ea typeface="Times New Roman"/>
              </a:rPr>
              <a:t>у </a:t>
            </a:r>
            <a:r>
              <a:rPr lang="uk-UA" dirty="0" smtClean="0">
                <a:latin typeface="Times New Roman"/>
                <a:ea typeface="Times New Roman"/>
              </a:rPr>
              <a:t>системі підготовки фахівців із вищою освітою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dirty="0">
                <a:latin typeface="Times New Roman"/>
                <a:ea typeface="Times New Roman"/>
              </a:rPr>
              <a:t>Підготовка навчального тренінгу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dirty="0">
                <a:latin typeface="Times New Roman"/>
                <a:ea typeface="Times New Roman"/>
              </a:rPr>
              <a:t>Проведення навчального тренінгу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dirty="0" smtClean="0">
                <a:latin typeface="Times New Roman"/>
                <a:ea typeface="Times New Roman"/>
              </a:rPr>
              <a:t>Особливості підготовки викладача </a:t>
            </a:r>
            <a:r>
              <a:rPr lang="ru-RU" dirty="0" smtClean="0">
                <a:latin typeface="Times New Roman"/>
                <a:ea typeface="Times New Roman"/>
              </a:rPr>
              <a:t>до </a:t>
            </a:r>
            <a:r>
              <a:rPr lang="uk-UA" dirty="0" smtClean="0">
                <a:latin typeface="Times New Roman"/>
                <a:ea typeface="Times New Roman"/>
              </a:rPr>
              <a:t>тренерської роботи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68288" lvl="0" indent="-268288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dirty="0" smtClean="0">
                <a:latin typeface="Times New Roman"/>
                <a:ea typeface="Times New Roman"/>
              </a:rPr>
              <a:t>Особливості роботи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тренера </a:t>
            </a:r>
            <a:r>
              <a:rPr lang="uk-UA" dirty="0" smtClean="0">
                <a:latin typeface="Times New Roman"/>
                <a:ea typeface="Times New Roman"/>
              </a:rPr>
              <a:t>під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час </a:t>
            </a:r>
            <a:r>
              <a:rPr lang="uk-UA" dirty="0" smtClean="0">
                <a:latin typeface="Times New Roman"/>
                <a:ea typeface="Times New Roman"/>
              </a:rPr>
              <a:t>проведення навчального тренінгу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947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</TotalTime>
  <Words>388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Дисципліна „Тренінгова діяльність у закладі вищої освіти”</vt:lpstr>
      <vt:lpstr>Викладач:  Топольник Яна Володимирівна − доктор педагогічних наук, професор  профайл викладача: http://www.slavdpu.dn.ua/index.php/kafedra-pedahohiky-vyshchoi-shkoly/sklad-kafedri  e-mail − yannetkatop@gmail.com  сторінка курсу в Moodle: http://ddpu.edu.ua:9090/moodle/enrol/index.php?id=1363  розклад консультацій: вівторок з 13.10 до 14.30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Admin</cp:lastModifiedBy>
  <cp:revision>56</cp:revision>
  <dcterms:created xsi:type="dcterms:W3CDTF">2019-10-28T08:40:00Z</dcterms:created>
  <dcterms:modified xsi:type="dcterms:W3CDTF">2021-02-21T23:21:19Z</dcterms:modified>
</cp:coreProperties>
</file>